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DM Sans Semi Bold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097" autoAdjust="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94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 aujourd’hui nous allons vous parler de notre projet : </a:t>
            </a:r>
            <a:r>
              <a:rPr lang="fr-FR" i="1" dirty="0"/>
              <a:t>Accessibilité pour les personnes malvoyantes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C’est un système qui reconnaît les objets et les décrit avec une voix.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utilisons deux grands jeux de données : COCO et Open Images.</a:t>
            </a:r>
            <a:br>
              <a:rPr lang="fr-FR" dirty="0"/>
            </a:br>
            <a:r>
              <a:rPr lang="fr-FR" dirty="0"/>
              <a:t>Ils contiennent beaucoup d’images bien annotées pour entraîner notre modèle.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allons bientôt finir la préparation des données et commencer l’entraînement du modèle.</a:t>
            </a:r>
            <a:br>
              <a:rPr lang="fr-FR" dirty="0"/>
            </a:br>
            <a:r>
              <a:rPr lang="fr-FR" dirty="0"/>
              <a:t>Ensuite, nous ajouterons la voix et ferons une petite démonstration.</a:t>
            </a:r>
            <a:br>
              <a:rPr lang="fr-FR" dirty="0"/>
            </a:br>
            <a:r>
              <a:rPr lang="fr-FR" dirty="0"/>
              <a:t>Notre but final est d’aider les personnes malvoyantes à mieux vivre leur quotidien.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Beaucoup de personnes malvoyantes ont du mal à reconnaître les objets autour d’elles.</a:t>
            </a:r>
            <a:br>
              <a:rPr lang="fr-FR" dirty="0"/>
            </a:br>
            <a:r>
              <a:rPr lang="fr-FR" dirty="0"/>
              <a:t>Dans le monde, plus de deux milliards de personnes ont une déficience visuelle.</a:t>
            </a:r>
            <a:br>
              <a:rPr lang="fr-FR" dirty="0"/>
            </a:br>
            <a:r>
              <a:rPr lang="fr-FR" dirty="0"/>
              <a:t>Nous voulons les aider à être plus autonomes et en sécurité.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but est de créer un système qui voit les objets et qui les décrit à voix haute, en temps réel.</a:t>
            </a:r>
            <a:br>
              <a:rPr lang="fr-FR" dirty="0"/>
            </a:br>
            <a:r>
              <a:rPr lang="fr-FR" dirty="0"/>
              <a:t>Cela permettra aux utilisateurs de mieux comprendre leur environnement sans aide.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projet aura trois parties :</a:t>
            </a:r>
            <a:br>
              <a:rPr lang="fr-FR" dirty="0"/>
            </a:br>
            <a:r>
              <a:rPr lang="fr-FR" dirty="0"/>
              <a:t>une caméra pour voir les objets,</a:t>
            </a:r>
            <a:br>
              <a:rPr lang="fr-FR" dirty="0"/>
            </a:br>
            <a:r>
              <a:rPr lang="fr-FR" dirty="0"/>
              <a:t>un modèle d’intelligence artificielle pour les reconnaître,</a:t>
            </a:r>
            <a:br>
              <a:rPr lang="fr-FR" dirty="0"/>
            </a:br>
            <a:r>
              <a:rPr lang="fr-FR" dirty="0"/>
              <a:t>et une voix pour dire ce que c’est.</a:t>
            </a:r>
            <a:br>
              <a:rPr lang="fr-FR" dirty="0"/>
            </a:br>
            <a:r>
              <a:rPr lang="fr-FR" dirty="0"/>
              <a:t>Le tout devra marcher sans Internet et rapidement.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déjà des applications comme </a:t>
            </a:r>
            <a:r>
              <a:rPr lang="fr-FR" i="1" dirty="0"/>
              <a:t>Seeing AI</a:t>
            </a:r>
            <a:r>
              <a:rPr lang="fr-FR" dirty="0"/>
              <a:t> ou </a:t>
            </a:r>
            <a:r>
              <a:rPr lang="fr-FR" i="1" dirty="0"/>
              <a:t>Google </a:t>
            </a:r>
            <a:r>
              <a:rPr lang="fr-FR" i="1" dirty="0" err="1"/>
              <a:t>Lookout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Mais elles demandent Internet et peuvent être chères.</a:t>
            </a:r>
            <a:br>
              <a:rPr lang="fr-FR" dirty="0"/>
            </a:br>
            <a:r>
              <a:rPr lang="fr-FR" dirty="0"/>
              <a:t>Nous voulons faire une solution simple, gratuite et qui fonctionne hors ligne.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choisi le sujet et les outils comme YOLOv8, </a:t>
            </a:r>
            <a:r>
              <a:rPr lang="fr-FR" dirty="0" err="1"/>
              <a:t>OpenCV</a:t>
            </a:r>
            <a:r>
              <a:rPr lang="fr-FR" dirty="0"/>
              <a:t> et </a:t>
            </a:r>
            <a:r>
              <a:rPr lang="fr-FR" dirty="0" err="1"/>
              <a:t>PyTorch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Nous avons aussi choisi nos jeux de données et commencé à les préparer et à les annoter.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choisi plusieurs modèles :</a:t>
            </a:r>
            <a:br>
              <a:rPr lang="fr-FR" dirty="0"/>
            </a:br>
            <a:r>
              <a:rPr lang="fr-FR" dirty="0"/>
              <a:t>YOLOv8 car il est rapide,</a:t>
            </a:r>
            <a:br>
              <a:rPr lang="fr-FR" dirty="0"/>
            </a:br>
            <a:r>
              <a:rPr lang="fr-FR" dirty="0"/>
              <a:t>Detectron2 car il est précis,</a:t>
            </a:r>
            <a:br>
              <a:rPr lang="fr-FR" dirty="0"/>
            </a:br>
            <a:r>
              <a:rPr lang="fr-FR" dirty="0"/>
              <a:t>et </a:t>
            </a:r>
            <a:r>
              <a:rPr lang="fr-FR" dirty="0" err="1"/>
              <a:t>MobileNet</a:t>
            </a:r>
            <a:r>
              <a:rPr lang="fr-FR" dirty="0"/>
              <a:t>-SSD pour les téléphones.</a:t>
            </a:r>
            <a:br>
              <a:rPr lang="fr-FR" dirty="0"/>
            </a:br>
            <a:r>
              <a:rPr lang="fr-FR" dirty="0"/>
              <a:t>Pour la voix, nous allons utiliser </a:t>
            </a:r>
            <a:r>
              <a:rPr lang="fr-FR" dirty="0" err="1"/>
              <a:t>gTTS</a:t>
            </a:r>
            <a:r>
              <a:rPr lang="fr-FR" dirty="0"/>
              <a:t> ou pyttsx3.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33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Accessibilité pour Personnes Malvoyantes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1116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Reconnaissance d'Objets avec Sortie Vocale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648593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Présenté par Ait Dihim Nassim, El-hamidy Abderahman, Mensouri Mustapha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07B58-B68A-DEDE-9C23-D5B77421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6324362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Préparation du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1647" y="1894165"/>
            <a:ext cx="3518654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Sources des Données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1647" y="2544366"/>
            <a:ext cx="7607498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Nous avons utilisé des datasets publics reconnus pour leur diversité et la qualité de leurs annotations 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647" y="3471743"/>
            <a:ext cx="76074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COCO 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80 classes, 330K images annotées.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647" y="3912751"/>
            <a:ext cx="76074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Open Images 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600 classes, 9M images.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647" y="4478179"/>
            <a:ext cx="7607498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Ces sources garantissent une licence permissive et une grande variété d'images pour l'entraînement.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501" y="1922502"/>
            <a:ext cx="4887754" cy="260377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501" y="4780717"/>
            <a:ext cx="4812982" cy="2582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71328-E7B6-74D2-92CE-2AB64A01E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8698"/>
            <a:ext cx="10478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Nettoyage, Organisation et Annotation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2683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93790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Nettoyage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Suppression des doublons et renommage des fichiers.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72683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16962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Structure du dataset : Train (70%), Validation (15%), Test (15%). Outils : Python, Pandas.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72683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640133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Annotation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Utilisation de Label Studio pour les bounding boxes.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BFCCF5-3A6E-0436-5F5D-C2F41E6B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7811095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Statistiques du Dataset Initial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191" y="1838206"/>
            <a:ext cx="4181713" cy="72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64646"/>
                </a:solidFill>
                <a:latin typeface="DM Sans Semi Bold" pitchFamily="34" charset="0"/>
              </a:rPr>
              <a:t>4840</a:t>
            </a:r>
            <a:endParaRPr lang="en-US" sz="5700" dirty="0"/>
          </a:p>
        </p:txBody>
      </p:sp>
      <p:sp>
        <p:nvSpPr>
          <p:cNvPr id="4" name="Text 2"/>
          <p:cNvSpPr/>
          <p:nvPr/>
        </p:nvSpPr>
        <p:spPr>
          <a:xfrm>
            <a:off x="1487091" y="2836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Images Totales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68191" y="3311485"/>
            <a:ext cx="4181713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 de données robuste pour l'entraînement.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24224" y="1838206"/>
            <a:ext cx="4181832" cy="72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64646"/>
                </a:solidFill>
                <a:latin typeface="DM Sans Semi Bold" pitchFamily="34" charset="0"/>
              </a:rPr>
              <a:t>50</a:t>
            </a:r>
            <a:endParaRPr lang="en-US" sz="5700" dirty="0"/>
          </a:p>
        </p:txBody>
      </p:sp>
      <p:sp>
        <p:nvSpPr>
          <p:cNvPr id="7" name="Text 5"/>
          <p:cNvSpPr/>
          <p:nvPr/>
        </p:nvSpPr>
        <p:spPr>
          <a:xfrm>
            <a:off x="5943243" y="2836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224224" y="3311485"/>
            <a:ext cx="4181832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Mobilier, alimentation, signalisation, électronique.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0377" y="1838206"/>
            <a:ext cx="4181832" cy="72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100</a:t>
            </a:r>
            <a:endParaRPr lang="en-US" sz="5700" dirty="0"/>
          </a:p>
        </p:txBody>
      </p:sp>
      <p:sp>
        <p:nvSpPr>
          <p:cNvPr id="10" name="Text 8"/>
          <p:cNvSpPr/>
          <p:nvPr/>
        </p:nvSpPr>
        <p:spPr>
          <a:xfrm>
            <a:off x="10399395" y="283678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Images / Classe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680377" y="3311485"/>
            <a:ext cx="4181832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Moyenne assurant une bonne représentation.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61" y="4260890"/>
            <a:ext cx="9012079" cy="3115747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4904423" y="7407116"/>
            <a:ext cx="219432" cy="219432"/>
          </a:xfrm>
          <a:prstGeom prst="roundRect">
            <a:avLst>
              <a:gd name="adj" fmla="val 8334"/>
            </a:avLst>
          </a:prstGeom>
          <a:solidFill>
            <a:srgbClr val="0C41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184815" y="7407116"/>
            <a:ext cx="52673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Train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657975" y="7407116"/>
            <a:ext cx="219432" cy="219432"/>
          </a:xfrm>
          <a:prstGeom prst="roundRect">
            <a:avLst>
              <a:gd name="adj" fmla="val 8334"/>
            </a:avLst>
          </a:prstGeom>
          <a:solidFill>
            <a:srgbClr val="1D9E7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938367" y="7407116"/>
            <a:ext cx="10338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8918734" y="7407116"/>
            <a:ext cx="219432" cy="219432"/>
          </a:xfrm>
          <a:prstGeom prst="roundRect">
            <a:avLst>
              <a:gd name="adj" fmla="val 8334"/>
            </a:avLst>
          </a:prstGeom>
          <a:solidFill>
            <a:srgbClr val="4CDE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199126" y="7407116"/>
            <a:ext cx="44791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Test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656F7A-D95A-6B37-2BB2-1537DF6A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6977"/>
            <a:ext cx="8169712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prochaines étapes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115" y="1649135"/>
            <a:ext cx="6478429" cy="627578"/>
          </a:xfrm>
          <a:prstGeom prst="roundRect">
            <a:avLst>
              <a:gd name="adj" fmla="val 480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05" y="1766768"/>
            <a:ext cx="313730" cy="3921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1308" y="2485906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Finaliser dataset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1308" y="2938224"/>
            <a:ext cx="606004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Compléter annotations, équilibrer classes et définir protocoles d'évaluation.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737" y="1649135"/>
            <a:ext cx="6478548" cy="627578"/>
          </a:xfrm>
          <a:prstGeom prst="roundRect">
            <a:avLst>
              <a:gd name="adj" fmla="val 480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146" y="1766768"/>
            <a:ext cx="313730" cy="3921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8930" y="2485906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Entraîner modèles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628930" y="2938224"/>
            <a:ext cx="6060162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Comparer YOLOv8 vs Detectron2 sur latence/robustesse; optimiser pour inference locale.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32115" y="4025979"/>
            <a:ext cx="6478429" cy="627578"/>
          </a:xfrm>
          <a:prstGeom prst="roundRect">
            <a:avLst>
              <a:gd name="adj" fmla="val 480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05" y="4143613"/>
            <a:ext cx="313730" cy="39219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1308" y="4862751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Intégrer TTS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941308" y="5315069"/>
            <a:ext cx="606004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Prototype de synthèse vocale hors-ligne (pyttsx3).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419737" y="4025979"/>
            <a:ext cx="6478548" cy="627578"/>
          </a:xfrm>
          <a:prstGeom prst="roundRect">
            <a:avLst>
              <a:gd name="adj" fmla="val 48001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146" y="4143613"/>
            <a:ext cx="313730" cy="39219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28930" y="4862751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Prototype utilisateur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7628930" y="5315069"/>
            <a:ext cx="6060162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Démo webcam et tests utilisateurs ciblés pour mesurer utilité, latence et compréhension des descriptions.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32115" y="6428899"/>
            <a:ext cx="13166169" cy="1223605"/>
          </a:xfrm>
          <a:prstGeom prst="roundRect">
            <a:avLst>
              <a:gd name="adj" fmla="val 2565"/>
            </a:avLst>
          </a:prstGeom>
          <a:solidFill>
            <a:srgbClr val="BEF3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08" y="6743462"/>
            <a:ext cx="261461" cy="20919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11962" y="6690360"/>
            <a:ext cx="1227713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Objectif final : proposer une solution IA accessible, open-source et respectueuse de la vie privée pour renforcer l'autonomie des personnes malvoyantes.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C63FF4-A9CB-4937-D7CA-E121320C1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1980"/>
            <a:ext cx="76116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et Problématique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2567" y="2298621"/>
            <a:ext cx="3696414" cy="2905839"/>
          </a:xfrm>
          <a:prstGeom prst="roundRect">
            <a:avLst>
              <a:gd name="adj" fmla="val 113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71404" y="2517458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022" y="2661166"/>
            <a:ext cx="295513" cy="369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71404" y="3393043"/>
            <a:ext cx="3258741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 Problème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471404" y="3934778"/>
            <a:ext cx="3258741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Difficulté pour les personnes malvoyantes à identifier les objets du quotidien.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7818" y="2298621"/>
            <a:ext cx="3696414" cy="2905839"/>
          </a:xfrm>
          <a:prstGeom prst="roundRect">
            <a:avLst>
              <a:gd name="adj" fmla="val 113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0386655" y="2517458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7273" y="2661166"/>
            <a:ext cx="295513" cy="369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6655" y="3393043"/>
            <a:ext cx="3258741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 Contexte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10386655" y="3934778"/>
            <a:ext cx="3258741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2,2 milliards de personnes souffrent de déficience visuelle dans le monde.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52567" y="5423297"/>
            <a:ext cx="7611666" cy="2205276"/>
          </a:xfrm>
          <a:prstGeom prst="roundRect">
            <a:avLst>
              <a:gd name="adj" fmla="val 148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471404" y="5642134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22" y="5785842"/>
            <a:ext cx="295513" cy="36933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71404" y="6517719"/>
            <a:ext cx="3283744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L'Importance</a:t>
            </a:r>
            <a:endParaRPr lang="en-US" sz="2550" dirty="0"/>
          </a:p>
        </p:txBody>
      </p:sp>
      <p:sp>
        <p:nvSpPr>
          <p:cNvPr id="18" name="Text 12"/>
          <p:cNvSpPr/>
          <p:nvPr/>
        </p:nvSpPr>
        <p:spPr>
          <a:xfrm>
            <a:off x="6471404" y="7059454"/>
            <a:ext cx="7173992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Assurer l'autonomie et la sécurité dans les activités quotidiennes.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92FB67-734F-938A-B57A-6511F3B68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2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Objectifs du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64537"/>
            <a:ext cx="6407944" cy="2243971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964537"/>
            <a:ext cx="121920" cy="2243971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2218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Objectif Général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78321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Développer un système de reconnaissance d'objets avec sortie vocale en temps réel.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964537"/>
            <a:ext cx="6408063" cy="2243971"/>
          </a:xfrm>
          <a:prstGeom prst="roundRect">
            <a:avLst>
              <a:gd name="adj" fmla="val 65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964537"/>
            <a:ext cx="121920" cy="2243971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3221831"/>
            <a:ext cx="35224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Objectifs Spécifiques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378321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Détecter les objets courants (meubles, produits, signalisation).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777282" y="458831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Fournir des descriptions vocales immédiates.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63659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BEF3E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807750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74714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L'impact attendu est une augmentation significative de l'autonomie des utilisateurs malvoyants.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F83707-5193-E634-0574-34042581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2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Fonctionnalités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7668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602712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3777020"/>
            <a:ext cx="2846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Acquisition en direct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67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Intégrer une caméra légère pour capture continue d'images ou flux vidéo.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247668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602712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216962" y="3777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Détection d'objets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267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Identifier meubles, produits, signalisation et objets du quotidien avec précision.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247668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602712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9640133" y="3777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Sortie vocale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2674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Générer une description vocale compréhensible et concise, adaptée au contexte.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7813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Contraintes : latence minimale, fonctionnement hors-ligne, coût réduit, respect de la vie privée.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70F1F5-0F6F-1527-2FDA-3DD2D9BBA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089"/>
            <a:ext cx="6020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État de l'Art et Limites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3844"/>
            <a:ext cx="42299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Projets Similaires Existant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85949"/>
            <a:ext cx="61535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Des solutions comme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Seeing AI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(Microsoft),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Google Lookout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et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Be My Eyes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existent déjà sur le marché.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5828"/>
            <a:ext cx="61535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Elles utilisent des modèles de pointe comme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YOLO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et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Faster R-CNN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avec des frameworks comme TensorFlow et PyTorch, et une synthèse vocale intégrée (TTS).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096" y="3162181"/>
            <a:ext cx="1890117" cy="189011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132" y="3162181"/>
            <a:ext cx="2890480" cy="1926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AC97E-24BE-98FA-7BFE-6F5C5F5CA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003"/>
            <a:ext cx="10748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Notre Approche : Surmonter les Limites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24758"/>
            <a:ext cx="2907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Dépendance Internet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1517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Les projets similaires nécessitent souvent une connexion. Notre solution sera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hors ligne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Coûts Élevés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676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Nous visons une solution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open-source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pour minimiser les barrières financières.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Latence Importante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3694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Notre système sera optimisé pour le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temps réel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afin de fournir des descriptions immédiates.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DCAF13-5E46-5346-4FFE-1DECD6C93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84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Organisation du Travail et Méthodes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56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collecte des données a été répartie entre les membres de l'équipe pour assurer une grande diversité du dataset, couvrant des situations quotidiennes variées.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00024"/>
            <a:ext cx="7556421" cy="3331131"/>
          </a:xfrm>
          <a:prstGeom prst="roundRect">
            <a:avLst>
              <a:gd name="adj" fmla="val 10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4000024"/>
            <a:ext cx="3778210" cy="2024182"/>
          </a:xfrm>
          <a:prstGeom prst="roundRect">
            <a:avLst>
              <a:gd name="adj" fmla="val 168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0604" y="4226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Membre 1 : Mobilier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717256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Chaises, tables, lampes.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4000024"/>
            <a:ext cx="3778210" cy="202418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72000" y="4000024"/>
            <a:ext cx="30480" cy="202418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98814" y="4226838"/>
            <a:ext cx="33245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Membre 2 : Alimentation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5071586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Bouteilles, fruits, produits alimentaires.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24205"/>
            <a:ext cx="7556421" cy="130694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93790" y="6024205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20604" y="6251019"/>
            <a:ext cx="3318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Membre 3 : Signalisation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67414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Feux de circulation, panneaux.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916"/>
            <a:ext cx="105934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Avancement du projet — Semaine 1 &amp; 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9671"/>
            <a:ext cx="2894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Semaine 1 — Cadrage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10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Sujet validé et périmètre défini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Revue rapide d’outils et projets similaires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Choix préliminaire : YOLOv8, OpenCV, PyTorch, gTTS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29671"/>
            <a:ext cx="2999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Semaine 2 — Données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710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Sélection de datasets : COCO, Open Images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153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Préparation en cours : nettoyage et annotation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595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Exploration initiale des classes et distribution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39" y="4438531"/>
            <a:ext cx="3980736" cy="2721888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4438531"/>
            <a:ext cx="3980736" cy="2721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84CC9B-E42A-D9B1-51E0-3330F55D9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6439"/>
            <a:ext cx="8790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Méthodes et modèles envisagés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884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YOLOv8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628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Choix prioritaire pour sa rapidité et son efficacité en temps réel sur matériel limité.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9884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Detectron2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48628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Alternative pour segmentation précise.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9884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MobileNet-SSD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48628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Option pour déploiement sur appareils mobiles peu puissants.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30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Frameworks : PyTorch et TensorFlow. Synthèse vocale : gTTS (qualité cloud) ou pyttsx3 (hors-ligne).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9B880E-1B4E-03DE-8767-B0BED146A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7502" y="7800915"/>
            <a:ext cx="1952898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1025</Words>
  <Application>Microsoft Office PowerPoint</Application>
  <PresentationFormat>Custom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Inter Medium</vt:lpstr>
      <vt:lpstr>Arial</vt:lpstr>
      <vt:lpstr>DM Sans Semi Bold</vt:lpstr>
      <vt:lpstr>DM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Nassim AIT DIHIM</cp:lastModifiedBy>
  <cp:revision>5</cp:revision>
  <dcterms:created xsi:type="dcterms:W3CDTF">2025-10-16T03:51:47Z</dcterms:created>
  <dcterms:modified xsi:type="dcterms:W3CDTF">2025-10-16T09:28:19Z</dcterms:modified>
</cp:coreProperties>
</file>